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2.gif>
</file>

<file path=ppt/media/image3.png>
</file>

<file path=ppt/media/image4.png>
</file>

<file path=ppt/media/image5.gif>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a715db800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a715db800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a715db800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a715db800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3d0e169c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63d0e169c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3d0e169c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63d0e169c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63d0e169c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63d0e169c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a715db8001_1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a715db8001_1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a71f08ac4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a71f08ac4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a71f08ac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a71f08ac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a71f08ac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a71f08ac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takeaways </a:t>
            </a:r>
            <a:endParaRPr/>
          </a:p>
          <a:p>
            <a:pPr indent="0" lvl="0" marL="0" rtl="0" algn="l">
              <a:spcBef>
                <a:spcPts val="0"/>
              </a:spcBef>
              <a:spcAft>
                <a:spcPts val="0"/>
              </a:spcAft>
              <a:buNone/>
            </a:pPr>
            <a:r>
              <a:rPr lang="en"/>
              <a:t>Browsing: most customers brows a few times a week or a few times a month. Few customers fall on the extreme ends of browsing: either rarely or multiple times a day.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Purchasing</a:t>
            </a:r>
            <a:r>
              <a:rPr lang="en"/>
              <a:t>: Purchasing behaviors are a little more evenly distributed among customers, but the most frequent purchasing behavior is a few times a month. Similar to browsing, most people do not purchase multiple times a week. However, in contrast to browsing, some do purchase rarely and/or once a month from Amazon.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a71f08ac4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a71f08ac4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pie charts show the percentages of customers and their respective behaviors. For browsing, over 40% of customers browse a few times a week. This is clearly the dominant customer behavior. When combining browsing a few times a week with browsing a few times a day, nearly 65% of customers browse weekly to some extent.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buying, the dominant behavior is to purchase a few times a month with 33.7% of customers reporting this behavior. Interestingly, the next most common behavior is to purchase once a week. A similar percentage of consumers purchase once a week as they do once a month.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dominant behaviors show that in general, </a:t>
            </a:r>
            <a:r>
              <a:rPr lang="en"/>
              <a:t>customers</a:t>
            </a:r>
            <a:r>
              <a:rPr lang="en"/>
              <a:t> browse more frequently than they purchase. This makes sense, because most people are limited financially. This may restrict their wish list of “nice to haves” to their “must haves.” Additionally, people may browse several times when searching for a single product to find the best reviewed product at the best price.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what: as a seller, it may important to target the most frequent browsers so that when they go to purchase, your product is top of mind and more likely to be added to their cart.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3d0e169c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3d0e169c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Eileen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a71f08ac4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a71f08ac4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chemeClr val="dk1"/>
              </a:buClr>
              <a:buSzPts val="1400"/>
              <a:buChar char="○"/>
            </a:pPr>
            <a:r>
              <a:rPr lang="en" sz="1400">
                <a:solidFill>
                  <a:schemeClr val="dk1"/>
                </a:solidFill>
              </a:rPr>
              <a:t>More info needed to answer they “why”</a:t>
            </a:r>
            <a:endParaRPr sz="1400">
              <a:solidFill>
                <a:schemeClr val="dk1"/>
              </a:solidFill>
            </a:endParaRPr>
          </a:p>
          <a:p>
            <a:pPr indent="-317500" lvl="1" marL="914400" rtl="0" algn="l">
              <a:lnSpc>
                <a:spcPct val="115000"/>
              </a:lnSpc>
              <a:spcBef>
                <a:spcPts val="0"/>
              </a:spcBef>
              <a:spcAft>
                <a:spcPts val="0"/>
              </a:spcAft>
              <a:buClr>
                <a:schemeClr val="dk1"/>
              </a:buClr>
              <a:buSzPts val="1400"/>
              <a:buChar char="○"/>
            </a:pPr>
            <a:r>
              <a:rPr lang="en" sz="1400">
                <a:solidFill>
                  <a:schemeClr val="dk1"/>
                </a:solidFill>
              </a:rPr>
              <a:t>Potential reasons:</a:t>
            </a:r>
            <a:endParaRPr sz="1400">
              <a:solidFill>
                <a:schemeClr val="dk1"/>
              </a:solidFill>
            </a:endParaRPr>
          </a:p>
          <a:p>
            <a:pPr indent="-317500" lvl="2" marL="1371600" rtl="0" algn="l">
              <a:lnSpc>
                <a:spcPct val="115000"/>
              </a:lnSpc>
              <a:spcBef>
                <a:spcPts val="0"/>
              </a:spcBef>
              <a:spcAft>
                <a:spcPts val="0"/>
              </a:spcAft>
              <a:buClr>
                <a:schemeClr val="dk1"/>
              </a:buClr>
              <a:buSzPts val="1400"/>
              <a:buChar char="■"/>
            </a:pPr>
            <a:r>
              <a:rPr lang="en" sz="1400">
                <a:solidFill>
                  <a:schemeClr val="dk1"/>
                </a:solidFill>
              </a:rPr>
              <a:t>Financial limitations</a:t>
            </a:r>
            <a:endParaRPr sz="1400">
              <a:solidFill>
                <a:schemeClr val="dk1"/>
              </a:solidFill>
            </a:endParaRPr>
          </a:p>
          <a:p>
            <a:pPr indent="-317500" lvl="2" marL="1371600" rtl="0" algn="l">
              <a:lnSpc>
                <a:spcPct val="115000"/>
              </a:lnSpc>
              <a:spcBef>
                <a:spcPts val="0"/>
              </a:spcBef>
              <a:spcAft>
                <a:spcPts val="0"/>
              </a:spcAft>
              <a:buClr>
                <a:schemeClr val="dk1"/>
              </a:buClr>
              <a:buSzPts val="1400"/>
              <a:buChar char="■"/>
            </a:pPr>
            <a:r>
              <a:rPr lang="en" sz="1400">
                <a:solidFill>
                  <a:schemeClr val="dk1"/>
                </a:solidFill>
              </a:rPr>
              <a:t>Shopping around for a single product</a:t>
            </a:r>
            <a:endParaRPr sz="1400">
              <a:solidFill>
                <a:schemeClr val="dk1"/>
              </a:solidFill>
            </a:endParaRPr>
          </a:p>
          <a:p>
            <a:pPr indent="-317500" lvl="2" marL="1371600" rtl="0" algn="l">
              <a:lnSpc>
                <a:spcPct val="115000"/>
              </a:lnSpc>
              <a:spcBef>
                <a:spcPts val="0"/>
              </a:spcBef>
              <a:spcAft>
                <a:spcPts val="0"/>
              </a:spcAft>
              <a:buClr>
                <a:schemeClr val="dk1"/>
              </a:buClr>
              <a:buSzPts val="1400"/>
              <a:buChar char="■"/>
            </a:pPr>
            <a:r>
              <a:rPr lang="en" sz="1400">
                <a:solidFill>
                  <a:schemeClr val="dk1"/>
                </a:solidFill>
              </a:rPr>
              <a:t>Purchasing more than one item in a single order</a:t>
            </a: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a71f08ac4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a71f08ac4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a71f08ac4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a71f08ac4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Bridget doing this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About 600 respondents, subjective, qualitative data</a:t>
            </a:r>
            <a:endParaRPr/>
          </a:p>
          <a:p>
            <a:pPr indent="0" lvl="0" marL="0" rtl="0" algn="l">
              <a:spcBef>
                <a:spcPts val="0"/>
              </a:spcBef>
              <a:spcAft>
                <a:spcPts val="0"/>
              </a:spcAft>
              <a:buNone/>
            </a:pPr>
            <a:r>
              <a:rPr lang="en"/>
              <a:t>Most respondents were women aged 25-34</a:t>
            </a:r>
            <a:endParaRPr/>
          </a:p>
          <a:p>
            <a:pPr indent="0" lvl="0" marL="0" rtl="0" algn="l">
              <a:spcBef>
                <a:spcPts val="0"/>
              </a:spcBef>
              <a:spcAft>
                <a:spcPts val="0"/>
              </a:spcAft>
              <a:buNone/>
            </a:pPr>
            <a:r>
              <a:rPr lang="en"/>
              <a:t>Relatively small sample size compared to the millions that use Amazon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a71f08ac4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a71f08ac4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a71f08ac4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a71f08ac4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a83f10050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a83f10050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3d0e169c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3d0e169c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3d0e169c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3d0e169c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3d0e169c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63d0e169c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63d0e169ca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63d0e169ca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3d0e169c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3d0e169c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a715db800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a715db800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715db800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a715db800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8.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kaggle.com/datasets/swathiunnikrishnan/amazon-consumer-behaviour-dataset/data"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Group 5 Presentation</a:t>
            </a:r>
            <a:endParaRPr/>
          </a:p>
          <a:p>
            <a:pPr indent="0" lvl="0" marL="0" rtl="0" algn="l">
              <a:spcBef>
                <a:spcPts val="0"/>
              </a:spcBef>
              <a:spcAft>
                <a:spcPts val="0"/>
              </a:spcAft>
              <a:buNone/>
            </a:pPr>
            <a:r>
              <a:rPr lang="en"/>
              <a:t>Amazon Consumer survey</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Bridget, Eileen, Kyle, and Maia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1140575" y="4035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000"/>
              <a:t>Amazon Reviewer Characteristics</a:t>
            </a:r>
            <a:endParaRPr b="1" sz="3000"/>
          </a:p>
        </p:txBody>
      </p:sp>
      <p:sp>
        <p:nvSpPr>
          <p:cNvPr id="191" name="Google Shape;191;p22"/>
          <p:cNvSpPr txBox="1"/>
          <p:nvPr>
            <p:ph idx="1" type="body"/>
          </p:nvPr>
        </p:nvSpPr>
        <p:spPr>
          <a:xfrm>
            <a:off x="262825" y="1445825"/>
            <a:ext cx="8520600" cy="3416400"/>
          </a:xfrm>
          <a:prstGeom prst="rect">
            <a:avLst/>
          </a:prstGeom>
        </p:spPr>
        <p:txBody>
          <a:bodyPr anchorCtr="0" anchor="t" bIns="91425" lIns="91425" spcFirstLastPara="1" rIns="91425" wrap="square" tIns="91425">
            <a:normAutofit fontScale="77500" lnSpcReduction="10000"/>
          </a:bodyPr>
          <a:lstStyle/>
          <a:p>
            <a:pPr indent="-356552" lvl="0" marL="457200" rtl="0" algn="l">
              <a:lnSpc>
                <a:spcPct val="200000"/>
              </a:lnSpc>
              <a:spcBef>
                <a:spcPts val="0"/>
              </a:spcBef>
              <a:spcAft>
                <a:spcPts val="0"/>
              </a:spcAft>
              <a:buSzPct val="100000"/>
              <a:buChar char="●"/>
            </a:pPr>
            <a:r>
              <a:rPr lang="en" sz="2600"/>
              <a:t>People leave reviews at similar rates regardless of gender</a:t>
            </a:r>
            <a:endParaRPr sz="2600"/>
          </a:p>
          <a:p>
            <a:pPr indent="-356552" lvl="0" marL="457200" rtl="0" algn="l">
              <a:lnSpc>
                <a:spcPct val="200000"/>
              </a:lnSpc>
              <a:spcBef>
                <a:spcPts val="0"/>
              </a:spcBef>
              <a:spcAft>
                <a:spcPts val="0"/>
              </a:spcAft>
              <a:buSzPct val="100000"/>
              <a:buChar char="●"/>
            </a:pPr>
            <a:r>
              <a:rPr lang="en" sz="2600"/>
              <a:t>The rate of reviews is nearly </a:t>
            </a:r>
            <a:r>
              <a:rPr lang="en" sz="2600"/>
              <a:t>identical</a:t>
            </a:r>
            <a:r>
              <a:rPr lang="en" sz="2600"/>
              <a:t> for adults under 45</a:t>
            </a:r>
            <a:endParaRPr sz="2600"/>
          </a:p>
          <a:p>
            <a:pPr indent="-356552" lvl="0" marL="457200" rtl="0" algn="l">
              <a:lnSpc>
                <a:spcPct val="200000"/>
              </a:lnSpc>
              <a:spcBef>
                <a:spcPts val="0"/>
              </a:spcBef>
              <a:spcAft>
                <a:spcPts val="0"/>
              </a:spcAft>
              <a:buSzPct val="100000"/>
              <a:buChar char="●"/>
            </a:pPr>
            <a:r>
              <a:rPr lang="en" sz="2600"/>
              <a:t>Older groups leave the most reviews</a:t>
            </a:r>
            <a:endParaRPr sz="2600"/>
          </a:p>
          <a:p>
            <a:pPr indent="-356552" lvl="0" marL="457200" rtl="0" algn="l">
              <a:lnSpc>
                <a:spcPct val="200000"/>
              </a:lnSpc>
              <a:spcBef>
                <a:spcPts val="0"/>
              </a:spcBef>
              <a:spcAft>
                <a:spcPts val="0"/>
              </a:spcAft>
              <a:buSzPct val="100000"/>
              <a:buChar char="●"/>
            </a:pPr>
            <a:r>
              <a:rPr lang="en" sz="2600"/>
              <a:t>Satisfied customers leave less reviews than neutral or unsatisfied customers</a:t>
            </a:r>
            <a:endParaRPr sz="2600"/>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Cart Abandonment </a:t>
            </a:r>
            <a:endParaRPr b="1"/>
          </a:p>
        </p:txBody>
      </p:sp>
      <p:sp>
        <p:nvSpPr>
          <p:cNvPr id="197" name="Google Shape;197;p23"/>
          <p:cNvSpPr txBox="1"/>
          <p:nvPr>
            <p:ph idx="1" type="body"/>
          </p:nvPr>
        </p:nvSpPr>
        <p:spPr>
          <a:xfrm>
            <a:off x="1297500" y="968650"/>
            <a:ext cx="7038900" cy="379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000"/>
          </a:p>
          <a:p>
            <a:pPr indent="0" lvl="0" marL="0" rtl="0" algn="l">
              <a:spcBef>
                <a:spcPts val="1200"/>
              </a:spcBef>
              <a:spcAft>
                <a:spcPts val="1200"/>
              </a:spcAft>
              <a:buNone/>
            </a:pPr>
            <a:r>
              <a:t/>
            </a:r>
            <a:endParaRPr sz="2200"/>
          </a:p>
        </p:txBody>
      </p:sp>
      <p:pic>
        <p:nvPicPr>
          <p:cNvPr id="198" name="Google Shape;198;p23"/>
          <p:cNvPicPr preferRelativeResize="0"/>
          <p:nvPr/>
        </p:nvPicPr>
        <p:blipFill>
          <a:blip r:embed="rId3">
            <a:alphaModFix/>
          </a:blip>
          <a:stretch>
            <a:fillRect/>
          </a:stretch>
        </p:blipFill>
        <p:spPr>
          <a:xfrm>
            <a:off x="762000" y="1363575"/>
            <a:ext cx="7620000" cy="2705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Cart Abandonment - Reasons</a:t>
            </a:r>
            <a:endParaRPr/>
          </a:p>
        </p:txBody>
      </p:sp>
      <p:sp>
        <p:nvSpPr>
          <p:cNvPr id="204" name="Google Shape;204;p24"/>
          <p:cNvSpPr txBox="1"/>
          <p:nvPr>
            <p:ph idx="1" type="body"/>
          </p:nvPr>
        </p:nvSpPr>
        <p:spPr>
          <a:xfrm>
            <a:off x="311700" y="1017725"/>
            <a:ext cx="8520600" cy="3836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5" name="Google Shape;205;p24"/>
          <p:cNvPicPr preferRelativeResize="0"/>
          <p:nvPr/>
        </p:nvPicPr>
        <p:blipFill>
          <a:blip r:embed="rId3">
            <a:alphaModFix/>
          </a:blip>
          <a:stretch>
            <a:fillRect/>
          </a:stretch>
        </p:blipFill>
        <p:spPr>
          <a:xfrm>
            <a:off x="311700" y="1017725"/>
            <a:ext cx="4417475" cy="39895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2150"/>
              <a:t>Cart Abandonment Response vs. Gender</a:t>
            </a:r>
            <a:endParaRPr sz="2150"/>
          </a:p>
        </p:txBody>
      </p:sp>
      <p:sp>
        <p:nvSpPr>
          <p:cNvPr id="211" name="Google Shape;211;p25"/>
          <p:cNvSpPr txBox="1"/>
          <p:nvPr>
            <p:ph idx="1" type="body"/>
          </p:nvPr>
        </p:nvSpPr>
        <p:spPr>
          <a:xfrm>
            <a:off x="1297500" y="878300"/>
            <a:ext cx="7038900" cy="385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2" name="Google Shape;212;p25"/>
          <p:cNvPicPr preferRelativeResize="0"/>
          <p:nvPr/>
        </p:nvPicPr>
        <p:blipFill>
          <a:blip r:embed="rId3">
            <a:alphaModFix/>
          </a:blip>
          <a:stretch>
            <a:fillRect/>
          </a:stretch>
        </p:blipFill>
        <p:spPr>
          <a:xfrm>
            <a:off x="1297500" y="960425"/>
            <a:ext cx="5257525" cy="3707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Cart Abandonment Response vs. Search Method</a:t>
            </a:r>
            <a:endParaRPr/>
          </a:p>
        </p:txBody>
      </p:sp>
      <p:sp>
        <p:nvSpPr>
          <p:cNvPr id="218" name="Google Shape;218;p26"/>
          <p:cNvSpPr txBox="1"/>
          <p:nvPr>
            <p:ph idx="1" type="body"/>
          </p:nvPr>
        </p:nvSpPr>
        <p:spPr>
          <a:xfrm>
            <a:off x="311700" y="1017725"/>
            <a:ext cx="8520600" cy="4048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9" name="Google Shape;219;p26"/>
          <p:cNvPicPr preferRelativeResize="0"/>
          <p:nvPr/>
        </p:nvPicPr>
        <p:blipFill>
          <a:blip r:embed="rId3">
            <a:alphaModFix/>
          </a:blip>
          <a:stretch>
            <a:fillRect/>
          </a:stretch>
        </p:blipFill>
        <p:spPr>
          <a:xfrm>
            <a:off x="1297500" y="1017725"/>
            <a:ext cx="5257525" cy="3707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Cart abandonment conclusions</a:t>
            </a:r>
            <a:endParaRPr/>
          </a:p>
        </p:txBody>
      </p:sp>
      <p:sp>
        <p:nvSpPr>
          <p:cNvPr id="225" name="Google Shape;225;p2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Biggest reasons are people changing their mind and finding a better price elsewhere </a:t>
            </a:r>
            <a:endParaRPr sz="1600"/>
          </a:p>
          <a:p>
            <a:pPr indent="-330200" lvl="0" marL="457200" rtl="0" algn="l">
              <a:spcBef>
                <a:spcPts val="0"/>
              </a:spcBef>
              <a:spcAft>
                <a:spcPts val="0"/>
              </a:spcAft>
              <a:buSzPts val="1600"/>
              <a:buChar char="●"/>
            </a:pPr>
            <a:r>
              <a:rPr lang="en" sz="1600"/>
              <a:t>A  higher % of men abandon carts “Often” or “Never vs. “Sometimes”</a:t>
            </a:r>
            <a:endParaRPr sz="1600"/>
          </a:p>
          <a:p>
            <a:pPr indent="-330200" lvl="0" marL="457200" rtl="0" algn="l">
              <a:spcBef>
                <a:spcPts val="0"/>
              </a:spcBef>
              <a:spcAft>
                <a:spcPts val="0"/>
              </a:spcAft>
              <a:buSzPts val="1600"/>
              <a:buChar char="●"/>
            </a:pPr>
            <a:r>
              <a:rPr lang="en" sz="1600"/>
              <a:t>The % of people who searched by </a:t>
            </a:r>
            <a:r>
              <a:rPr lang="en" sz="1600"/>
              <a:t>categories stated that they abandon carts “sometimes” is approximately 10% more than the percentages for the other search types, but people who search by categories are less likely to select “Never”</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28"/>
          <p:cNvPicPr preferRelativeResize="0"/>
          <p:nvPr/>
        </p:nvPicPr>
        <p:blipFill>
          <a:blip r:embed="rId3">
            <a:alphaModFix/>
          </a:blip>
          <a:stretch>
            <a:fillRect/>
          </a:stretch>
        </p:blipFill>
        <p:spPr>
          <a:xfrm>
            <a:off x="1032000" y="211750"/>
            <a:ext cx="7080000" cy="4720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823850" y="2053000"/>
            <a:ext cx="4587000" cy="11487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sz="4266"/>
              <a:t>Browsing vs. Buying</a:t>
            </a:r>
            <a:r>
              <a:rPr lang="en"/>
              <a:t>:</a:t>
            </a:r>
            <a:endParaRPr/>
          </a:p>
          <a:p>
            <a:pPr indent="0" lvl="0" marL="0" rtl="0" algn="l">
              <a:spcBef>
                <a:spcPts val="0"/>
              </a:spcBef>
              <a:spcAft>
                <a:spcPts val="0"/>
              </a:spcAft>
              <a:buNone/>
            </a:pPr>
            <a:r>
              <a:rPr i="1" lang="en"/>
              <a:t>How do consumers compare when it comes to browsing through Amazon compared to purchasing?</a:t>
            </a:r>
            <a:endParaRPr i="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Browsing Frequency vs. Purchasing Frequency</a:t>
            </a:r>
            <a:endParaRPr/>
          </a:p>
        </p:txBody>
      </p:sp>
      <p:pic>
        <p:nvPicPr>
          <p:cNvPr id="241" name="Google Shape;241;p30"/>
          <p:cNvPicPr preferRelativeResize="0"/>
          <p:nvPr/>
        </p:nvPicPr>
        <p:blipFill>
          <a:blip r:embed="rId3">
            <a:alphaModFix/>
          </a:blip>
          <a:stretch>
            <a:fillRect/>
          </a:stretch>
        </p:blipFill>
        <p:spPr>
          <a:xfrm>
            <a:off x="193925" y="1152475"/>
            <a:ext cx="4378067" cy="3283550"/>
          </a:xfrm>
          <a:prstGeom prst="rect">
            <a:avLst/>
          </a:prstGeom>
          <a:noFill/>
          <a:ln>
            <a:noFill/>
          </a:ln>
        </p:spPr>
      </p:pic>
      <p:pic>
        <p:nvPicPr>
          <p:cNvPr id="242" name="Google Shape;242;p30"/>
          <p:cNvPicPr preferRelativeResize="0"/>
          <p:nvPr/>
        </p:nvPicPr>
        <p:blipFill>
          <a:blip r:embed="rId4">
            <a:alphaModFix/>
          </a:blip>
          <a:stretch>
            <a:fillRect/>
          </a:stretch>
        </p:blipFill>
        <p:spPr>
          <a:xfrm>
            <a:off x="4626183" y="1152475"/>
            <a:ext cx="4378067" cy="3283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1"/>
                                        </p:tgtEl>
                                        <p:attrNameLst>
                                          <p:attrName>style.visibility</p:attrName>
                                        </p:attrNameLst>
                                      </p:cBhvr>
                                      <p:to>
                                        <p:strVal val="visible"/>
                                      </p:to>
                                    </p:set>
                                    <p:anim calcmode="lin" valueType="num">
                                      <p:cBhvr additive="base">
                                        <p:cTn dur="1000"/>
                                        <p:tgtEl>
                                          <p:spTgt spid="2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42"/>
                                        </p:tgtEl>
                                        <p:attrNameLst>
                                          <p:attrName>style.visibility</p:attrName>
                                        </p:attrNameLst>
                                      </p:cBhvr>
                                      <p:to>
                                        <p:strVal val="visible"/>
                                      </p:to>
                                    </p:set>
                                    <p:anim calcmode="lin" valueType="num">
                                      <p:cBhvr additive="base">
                                        <p:cTn dur="1000"/>
                                        <p:tgtEl>
                                          <p:spTgt spid="24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Browsing Frequency vs. Purchasing Frequency</a:t>
            </a:r>
            <a:endParaRPr/>
          </a:p>
        </p:txBody>
      </p:sp>
      <p:pic>
        <p:nvPicPr>
          <p:cNvPr id="248" name="Google Shape;248;p31"/>
          <p:cNvPicPr preferRelativeResize="0"/>
          <p:nvPr/>
        </p:nvPicPr>
        <p:blipFill rotWithShape="1">
          <a:blip r:embed="rId3">
            <a:alphaModFix/>
          </a:blip>
          <a:srcRect b="16336" l="0" r="0" t="9473"/>
          <a:stretch/>
        </p:blipFill>
        <p:spPr>
          <a:xfrm>
            <a:off x="354550" y="1526825"/>
            <a:ext cx="4019013" cy="2981700"/>
          </a:xfrm>
          <a:prstGeom prst="rect">
            <a:avLst/>
          </a:prstGeom>
          <a:noFill/>
          <a:ln>
            <a:noFill/>
          </a:ln>
        </p:spPr>
      </p:pic>
      <p:pic>
        <p:nvPicPr>
          <p:cNvPr id="249" name="Google Shape;249;p31"/>
          <p:cNvPicPr preferRelativeResize="0"/>
          <p:nvPr/>
        </p:nvPicPr>
        <p:blipFill rotWithShape="1">
          <a:blip r:embed="rId4">
            <a:alphaModFix/>
          </a:blip>
          <a:srcRect b="12234" l="0" r="0" t="0"/>
          <a:stretch/>
        </p:blipFill>
        <p:spPr>
          <a:xfrm>
            <a:off x="4572000" y="1709236"/>
            <a:ext cx="4356274" cy="2616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8"/>
                                        </p:tgtEl>
                                        <p:attrNameLst>
                                          <p:attrName>style.visibility</p:attrName>
                                        </p:attrNameLst>
                                      </p:cBhvr>
                                      <p:to>
                                        <p:strVal val="visible"/>
                                      </p:to>
                                    </p:set>
                                    <p:anim calcmode="lin" valueType="num">
                                      <p:cBhvr additive="base">
                                        <p:cTn dur="1000"/>
                                        <p:tgtEl>
                                          <p:spTgt spid="24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49"/>
                                        </p:tgtEl>
                                        <p:attrNameLst>
                                          <p:attrName>style.visibility</p:attrName>
                                        </p:attrNameLst>
                                      </p:cBhvr>
                                      <p:to>
                                        <p:strVal val="visible"/>
                                      </p:to>
                                    </p:set>
                                    <p:anim calcmode="lin" valueType="num">
                                      <p:cBhvr additive="base">
                                        <p:cTn dur="1000"/>
                                        <p:tgtEl>
                                          <p:spTgt spid="24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800"/>
              <a:t>Our database examines the behaviors and attitudes of Amazon customers. We </a:t>
            </a:r>
            <a:r>
              <a:rPr lang="en" sz="1800"/>
              <a:t>proposed</a:t>
            </a:r>
            <a:r>
              <a:rPr lang="en" sz="1800"/>
              <a:t> our questions based on what we believe the average seller may be thinking when they list items for </a:t>
            </a:r>
            <a:r>
              <a:rPr lang="en" sz="1800"/>
              <a:t>purchase on Amazon. Our data allows us to examine who and how people purchase goods on one of the largest e-commerce platforms.</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Browsing vs. Buying Final Conclusions</a:t>
            </a:r>
            <a:endParaRPr/>
          </a:p>
        </p:txBody>
      </p:sp>
      <p:sp>
        <p:nvSpPr>
          <p:cNvPr id="255" name="Google Shape;255;p32"/>
          <p:cNvSpPr txBox="1"/>
          <p:nvPr>
            <p:ph idx="1" type="body"/>
          </p:nvPr>
        </p:nvSpPr>
        <p:spPr>
          <a:xfrm>
            <a:off x="311700" y="1152475"/>
            <a:ext cx="4378200" cy="34164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b="1" lang="en" sz="1800"/>
              <a:t>41.4% </a:t>
            </a:r>
            <a:r>
              <a:rPr lang="en" sz="1800"/>
              <a:t>of customers self-report </a:t>
            </a:r>
            <a:r>
              <a:rPr b="1" lang="en" sz="1800"/>
              <a:t>browsing a few times a week</a:t>
            </a:r>
            <a:endParaRPr b="1" sz="1800"/>
          </a:p>
          <a:p>
            <a:pPr indent="0" lvl="0" marL="0" rtl="0" algn="l">
              <a:lnSpc>
                <a:spcPct val="100000"/>
              </a:lnSpc>
              <a:spcBef>
                <a:spcPts val="1200"/>
              </a:spcBef>
              <a:spcAft>
                <a:spcPts val="0"/>
              </a:spcAft>
              <a:buNone/>
            </a:pPr>
            <a:r>
              <a:t/>
            </a:r>
            <a:endParaRPr sz="1800"/>
          </a:p>
          <a:p>
            <a:pPr indent="-342900" lvl="0" marL="457200" rtl="0" algn="l">
              <a:lnSpc>
                <a:spcPct val="100000"/>
              </a:lnSpc>
              <a:spcBef>
                <a:spcPts val="1200"/>
              </a:spcBef>
              <a:spcAft>
                <a:spcPts val="0"/>
              </a:spcAft>
              <a:buSzPts val="1800"/>
              <a:buChar char="●"/>
            </a:pPr>
            <a:r>
              <a:rPr b="1" lang="en" sz="1800"/>
              <a:t>33.7% </a:t>
            </a:r>
            <a:r>
              <a:rPr lang="en" sz="1800"/>
              <a:t>of customers self-report </a:t>
            </a:r>
            <a:r>
              <a:rPr b="1" lang="en" sz="1800"/>
              <a:t>purchasing</a:t>
            </a:r>
            <a:r>
              <a:rPr b="1" lang="en" sz="1800"/>
              <a:t> a few times a month</a:t>
            </a:r>
            <a:endParaRPr b="1" sz="1800"/>
          </a:p>
          <a:p>
            <a:pPr indent="0" lvl="0" marL="0" rtl="0" algn="l">
              <a:lnSpc>
                <a:spcPct val="100000"/>
              </a:lnSpc>
              <a:spcBef>
                <a:spcPts val="1200"/>
              </a:spcBef>
              <a:spcAft>
                <a:spcPts val="0"/>
              </a:spcAft>
              <a:buNone/>
            </a:pPr>
            <a:r>
              <a:t/>
            </a:r>
            <a:endParaRPr sz="1800"/>
          </a:p>
          <a:p>
            <a:pPr indent="-342900" lvl="0" marL="457200" rtl="0" algn="l">
              <a:lnSpc>
                <a:spcPct val="100000"/>
              </a:lnSpc>
              <a:spcBef>
                <a:spcPts val="1200"/>
              </a:spcBef>
              <a:spcAft>
                <a:spcPts val="0"/>
              </a:spcAft>
              <a:buSzPts val="1800"/>
              <a:buChar char="●"/>
            </a:pPr>
            <a:r>
              <a:rPr lang="en" sz="1800"/>
              <a:t>Customers </a:t>
            </a:r>
            <a:r>
              <a:rPr b="1" lang="en" sz="1800"/>
              <a:t>browse </a:t>
            </a:r>
            <a:r>
              <a:rPr lang="en" sz="1800"/>
              <a:t>much </a:t>
            </a:r>
            <a:r>
              <a:rPr b="1" lang="en" sz="1800"/>
              <a:t>more</a:t>
            </a:r>
            <a:r>
              <a:rPr lang="en" sz="1800"/>
              <a:t> frequently </a:t>
            </a:r>
            <a:r>
              <a:rPr b="1" lang="en" sz="1800"/>
              <a:t>than</a:t>
            </a:r>
            <a:r>
              <a:rPr lang="en" sz="1800"/>
              <a:t> they </a:t>
            </a:r>
            <a:r>
              <a:rPr b="1" lang="en" sz="1800"/>
              <a:t>buy</a:t>
            </a:r>
            <a:endParaRPr b="1" sz="1600"/>
          </a:p>
        </p:txBody>
      </p:sp>
      <p:pic>
        <p:nvPicPr>
          <p:cNvPr id="256" name="Google Shape;256;p32"/>
          <p:cNvPicPr preferRelativeResize="0"/>
          <p:nvPr/>
        </p:nvPicPr>
        <p:blipFill>
          <a:blip r:embed="rId3">
            <a:alphaModFix/>
          </a:blip>
          <a:stretch>
            <a:fillRect/>
          </a:stretch>
        </p:blipFill>
        <p:spPr>
          <a:xfrm>
            <a:off x="5343375" y="1152475"/>
            <a:ext cx="3243850" cy="3243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Conclusions</a:t>
            </a:r>
            <a:endParaRPr/>
          </a:p>
        </p:txBody>
      </p:sp>
      <p:sp>
        <p:nvSpPr>
          <p:cNvPr id="262" name="Google Shape;262;p33"/>
          <p:cNvSpPr txBox="1"/>
          <p:nvPr>
            <p:ph idx="1" type="body"/>
          </p:nvPr>
        </p:nvSpPr>
        <p:spPr>
          <a:xfrm>
            <a:off x="1047300" y="1221300"/>
            <a:ext cx="7289100" cy="32829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SzPts val="1900"/>
              <a:buChar char="●"/>
            </a:pPr>
            <a:r>
              <a:rPr lang="en" sz="1900"/>
              <a:t>18-34 year olds purchase most frequently on Amazon </a:t>
            </a:r>
            <a:endParaRPr sz="1900"/>
          </a:p>
          <a:p>
            <a:pPr indent="-349250" lvl="0" marL="457200" rtl="0" algn="l">
              <a:lnSpc>
                <a:spcPct val="150000"/>
              </a:lnSpc>
              <a:spcBef>
                <a:spcPts val="0"/>
              </a:spcBef>
              <a:spcAft>
                <a:spcPts val="0"/>
              </a:spcAft>
              <a:buSzPts val="1900"/>
              <a:buChar char="●"/>
            </a:pPr>
            <a:r>
              <a:rPr lang="en" sz="1900"/>
              <a:t>People abandon their carts mainly due to changing their mind or finding a better price, rather then due to shipping costs.</a:t>
            </a:r>
            <a:endParaRPr sz="1900"/>
          </a:p>
          <a:p>
            <a:pPr indent="-349250" lvl="0" marL="457200" rtl="0" algn="l">
              <a:lnSpc>
                <a:spcPct val="150000"/>
              </a:lnSpc>
              <a:spcBef>
                <a:spcPts val="0"/>
              </a:spcBef>
              <a:spcAft>
                <a:spcPts val="0"/>
              </a:spcAft>
              <a:buSzPts val="1900"/>
              <a:buChar char="●"/>
            </a:pPr>
            <a:r>
              <a:rPr lang="en" sz="1900"/>
              <a:t>Amazon reviewers are a diverse group but older groups leave  more reviews.</a:t>
            </a:r>
            <a:endParaRPr sz="1900"/>
          </a:p>
          <a:p>
            <a:pPr indent="-349250" lvl="0" marL="457200" rtl="0" algn="l">
              <a:lnSpc>
                <a:spcPct val="150000"/>
              </a:lnSpc>
              <a:spcBef>
                <a:spcPts val="0"/>
              </a:spcBef>
              <a:spcAft>
                <a:spcPts val="0"/>
              </a:spcAft>
              <a:buSzPts val="1900"/>
              <a:buChar char="●"/>
            </a:pPr>
            <a:r>
              <a:rPr lang="en" sz="1900"/>
              <a:t>Amazon customers browse the storefront much more frequently than they buy. </a:t>
            </a:r>
            <a:endParaRPr sz="1900"/>
          </a:p>
          <a:p>
            <a:pPr indent="-336550" lvl="1" marL="914400" rtl="0" algn="l">
              <a:lnSpc>
                <a:spcPct val="150000"/>
              </a:lnSpc>
              <a:spcBef>
                <a:spcPts val="0"/>
              </a:spcBef>
              <a:spcAft>
                <a:spcPts val="0"/>
              </a:spcAft>
              <a:buSzPts val="1700"/>
              <a:buChar char="○"/>
            </a:pPr>
            <a:r>
              <a:rPr lang="en" sz="1700"/>
              <a:t>Frequent browsing (weekly) a dominant characteristic. </a:t>
            </a:r>
            <a:endParaRPr sz="17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 and Limitations</a:t>
            </a:r>
            <a:endParaRPr/>
          </a:p>
        </p:txBody>
      </p:sp>
      <p:sp>
        <p:nvSpPr>
          <p:cNvPr id="268" name="Google Shape;268;p34"/>
          <p:cNvSpPr txBox="1"/>
          <p:nvPr>
            <p:ph idx="1" type="body"/>
          </p:nvPr>
        </p:nvSpPr>
        <p:spPr>
          <a:xfrm>
            <a:off x="1297500" y="1307850"/>
            <a:ext cx="7038900" cy="3322500"/>
          </a:xfrm>
          <a:prstGeom prst="rect">
            <a:avLst/>
          </a:prstGeom>
        </p:spPr>
        <p:txBody>
          <a:bodyPr anchorCtr="0" anchor="t" bIns="91425" lIns="91425" spcFirstLastPara="1" rIns="91425" wrap="square" tIns="91425">
            <a:noAutofit/>
          </a:bodyPr>
          <a:lstStyle/>
          <a:p>
            <a:pPr indent="-355600" lvl="0" marL="457200" rtl="0" algn="l">
              <a:lnSpc>
                <a:spcPct val="105000"/>
              </a:lnSpc>
              <a:spcBef>
                <a:spcPts val="0"/>
              </a:spcBef>
              <a:spcAft>
                <a:spcPts val="0"/>
              </a:spcAft>
              <a:buSzPts val="2000"/>
              <a:buChar char="●"/>
            </a:pPr>
            <a:r>
              <a:rPr lang="en" sz="2000"/>
              <a:t>Qualitative data</a:t>
            </a:r>
            <a:endParaRPr sz="2000"/>
          </a:p>
          <a:p>
            <a:pPr indent="-311150" lvl="0" marL="457200" rtl="0" algn="l">
              <a:lnSpc>
                <a:spcPct val="105000"/>
              </a:lnSpc>
              <a:spcBef>
                <a:spcPts val="0"/>
              </a:spcBef>
              <a:spcAft>
                <a:spcPts val="0"/>
              </a:spcAft>
              <a:buSzPts val="1300"/>
              <a:buChar char="●"/>
            </a:pPr>
            <a:r>
              <a:rPr lang="en" sz="2000"/>
              <a:t>Voluntary </a:t>
            </a:r>
            <a:r>
              <a:rPr lang="en" sz="2200">
                <a:latin typeface="Roboto"/>
                <a:ea typeface="Roboto"/>
                <a:cs typeface="Roboto"/>
                <a:sym typeface="Roboto"/>
              </a:rPr>
              <a:t>→ no-response not accounted for</a:t>
            </a:r>
            <a:endParaRPr sz="2000"/>
          </a:p>
          <a:p>
            <a:pPr indent="-311150" lvl="0" marL="457200" rtl="0" algn="l">
              <a:lnSpc>
                <a:spcPct val="105000"/>
              </a:lnSpc>
              <a:spcBef>
                <a:spcPts val="0"/>
              </a:spcBef>
              <a:spcAft>
                <a:spcPts val="0"/>
              </a:spcAft>
              <a:buSzPts val="1300"/>
              <a:buChar char="●"/>
            </a:pPr>
            <a:r>
              <a:rPr lang="en" sz="2000"/>
              <a:t>Subjective </a:t>
            </a:r>
            <a:r>
              <a:rPr lang="en" sz="2200">
                <a:latin typeface="Roboto"/>
                <a:ea typeface="Roboto"/>
                <a:cs typeface="Roboto"/>
                <a:sym typeface="Roboto"/>
              </a:rPr>
              <a:t>→ </a:t>
            </a:r>
            <a:r>
              <a:rPr lang="en" sz="2000"/>
              <a:t>response bias likely </a:t>
            </a:r>
            <a:endParaRPr sz="2000"/>
          </a:p>
          <a:p>
            <a:pPr indent="-342900" lvl="1" marL="914400" rtl="0" algn="l">
              <a:lnSpc>
                <a:spcPct val="105000"/>
              </a:lnSpc>
              <a:spcBef>
                <a:spcPts val="0"/>
              </a:spcBef>
              <a:spcAft>
                <a:spcPts val="0"/>
              </a:spcAft>
              <a:buSzPts val="1800"/>
              <a:buChar char="○"/>
            </a:pPr>
            <a:r>
              <a:rPr lang="en" sz="1800"/>
              <a:t>Clicking through </a:t>
            </a:r>
            <a:endParaRPr sz="1800"/>
          </a:p>
          <a:p>
            <a:pPr indent="-355600" lvl="0" marL="457200" rtl="0" algn="l">
              <a:lnSpc>
                <a:spcPct val="105000"/>
              </a:lnSpc>
              <a:spcBef>
                <a:spcPts val="0"/>
              </a:spcBef>
              <a:spcAft>
                <a:spcPts val="0"/>
              </a:spcAft>
              <a:buSzPts val="2000"/>
              <a:buChar char="●"/>
            </a:pPr>
            <a:r>
              <a:rPr lang="en" sz="2000"/>
              <a:t>Age is skewed young</a:t>
            </a:r>
            <a:endParaRPr sz="2000"/>
          </a:p>
          <a:p>
            <a:pPr indent="-355600" lvl="0" marL="457200" rtl="0" algn="l">
              <a:lnSpc>
                <a:spcPct val="105000"/>
              </a:lnSpc>
              <a:spcBef>
                <a:spcPts val="0"/>
              </a:spcBef>
              <a:spcAft>
                <a:spcPts val="0"/>
              </a:spcAft>
              <a:buSzPts val="2000"/>
              <a:buChar char="●"/>
            </a:pPr>
            <a:r>
              <a:rPr lang="en" sz="2000"/>
              <a:t>Gender skewed female</a:t>
            </a:r>
            <a:endParaRPr sz="2000"/>
          </a:p>
          <a:p>
            <a:pPr indent="-355600" lvl="0" marL="457200" rtl="0" algn="l">
              <a:lnSpc>
                <a:spcPct val="105000"/>
              </a:lnSpc>
              <a:spcBef>
                <a:spcPts val="0"/>
              </a:spcBef>
              <a:spcAft>
                <a:spcPts val="0"/>
              </a:spcAft>
              <a:buSzPts val="2000"/>
              <a:buChar char="●"/>
            </a:pPr>
            <a:r>
              <a:rPr lang="en" sz="2000"/>
              <a:t>Small sample size</a:t>
            </a:r>
            <a:endParaRPr sz="2000"/>
          </a:p>
          <a:p>
            <a:pPr indent="-355600" lvl="0" marL="457200" rtl="0" algn="l">
              <a:lnSpc>
                <a:spcPct val="105000"/>
              </a:lnSpc>
              <a:spcBef>
                <a:spcPts val="0"/>
              </a:spcBef>
              <a:spcAft>
                <a:spcPts val="0"/>
              </a:spcAft>
              <a:buSzPts val="2000"/>
              <a:buChar char="●"/>
            </a:pPr>
            <a:r>
              <a:rPr lang="en" sz="2000"/>
              <a:t>Outstanding questions about the data</a:t>
            </a:r>
            <a:endParaRPr sz="2000"/>
          </a:p>
          <a:p>
            <a:pPr indent="-342900" lvl="1" marL="914400" rtl="0" algn="l">
              <a:lnSpc>
                <a:spcPct val="105000"/>
              </a:lnSpc>
              <a:spcBef>
                <a:spcPts val="0"/>
              </a:spcBef>
              <a:spcAft>
                <a:spcPts val="0"/>
              </a:spcAft>
              <a:buSzPts val="1800"/>
              <a:buChar char="○"/>
            </a:pPr>
            <a:r>
              <a:rPr lang="en" sz="1800"/>
              <a:t>Example: what does “purchase” mean?</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 Research</a:t>
            </a:r>
            <a:endParaRPr/>
          </a:p>
        </p:txBody>
      </p:sp>
      <p:sp>
        <p:nvSpPr>
          <p:cNvPr id="274" name="Google Shape;274;p3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b="1" lang="en" sz="1900"/>
              <a:t>Objective</a:t>
            </a:r>
            <a:r>
              <a:rPr lang="en" sz="1900"/>
              <a:t> data</a:t>
            </a:r>
            <a:endParaRPr sz="1900"/>
          </a:p>
          <a:p>
            <a:pPr indent="-349250" lvl="0" marL="457200" rtl="0" algn="l">
              <a:spcBef>
                <a:spcPts val="0"/>
              </a:spcBef>
              <a:spcAft>
                <a:spcPts val="0"/>
              </a:spcAft>
              <a:buSzPts val="1900"/>
              <a:buChar char="●"/>
            </a:pPr>
            <a:r>
              <a:rPr b="1" lang="en" sz="1900"/>
              <a:t>Quantitative</a:t>
            </a:r>
            <a:r>
              <a:rPr lang="en" sz="1900"/>
              <a:t> measures linked to a single customer ID</a:t>
            </a:r>
            <a:endParaRPr sz="1900"/>
          </a:p>
          <a:p>
            <a:pPr indent="-349250" lvl="0" marL="457200" rtl="0" algn="l">
              <a:spcBef>
                <a:spcPts val="0"/>
              </a:spcBef>
              <a:spcAft>
                <a:spcPts val="0"/>
              </a:spcAft>
              <a:buSzPts val="1900"/>
              <a:buChar char="●"/>
            </a:pPr>
            <a:r>
              <a:rPr b="1" lang="en" sz="1900"/>
              <a:t>Temporal </a:t>
            </a:r>
            <a:r>
              <a:rPr lang="en" sz="1900"/>
              <a:t>data to show behavior over time </a:t>
            </a:r>
            <a:endParaRPr sz="1900"/>
          </a:p>
          <a:p>
            <a:pPr indent="-349250" lvl="0" marL="457200" rtl="0" algn="l">
              <a:spcBef>
                <a:spcPts val="0"/>
              </a:spcBef>
              <a:spcAft>
                <a:spcPts val="0"/>
              </a:spcAft>
              <a:buSzPts val="1900"/>
              <a:buChar char="●"/>
            </a:pPr>
            <a:r>
              <a:rPr lang="en" sz="1900"/>
              <a:t>A more </a:t>
            </a:r>
            <a:r>
              <a:rPr b="1" lang="en" sz="1900"/>
              <a:t>heterogeneous sample</a:t>
            </a:r>
            <a:r>
              <a:rPr lang="en" sz="1900"/>
              <a:t> that is representative of U.S. population</a:t>
            </a:r>
            <a:endParaRPr sz="1900"/>
          </a:p>
          <a:p>
            <a:pPr indent="-336550" lvl="1" marL="914400" rtl="0" algn="l">
              <a:spcBef>
                <a:spcPts val="0"/>
              </a:spcBef>
              <a:spcAft>
                <a:spcPts val="0"/>
              </a:spcAft>
              <a:buSzPts val="1700"/>
              <a:buChar char="○"/>
            </a:pPr>
            <a:r>
              <a:rPr lang="en" sz="1700"/>
              <a:t>Age consideration</a:t>
            </a:r>
            <a:endParaRPr sz="1700"/>
          </a:p>
          <a:p>
            <a:pPr indent="-349250" lvl="0" marL="457200" rtl="0" algn="l">
              <a:spcBef>
                <a:spcPts val="0"/>
              </a:spcBef>
              <a:spcAft>
                <a:spcPts val="0"/>
              </a:spcAft>
              <a:buSzPts val="1900"/>
              <a:buChar char="●"/>
            </a:pPr>
            <a:r>
              <a:rPr lang="en" sz="1900"/>
              <a:t>Larger </a:t>
            </a:r>
            <a:r>
              <a:rPr b="1" lang="en" sz="1900"/>
              <a:t>sample size</a:t>
            </a:r>
            <a:r>
              <a:rPr lang="en" sz="1900"/>
              <a:t> (thousands to tens of thousands)</a:t>
            </a:r>
            <a:endParaRPr sz="19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Questions?</a:t>
            </a:r>
            <a:endParaRPr b="1"/>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285" name="Google Shape;285;p3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latin typeface="Arial"/>
                <a:ea typeface="Arial"/>
                <a:cs typeface="Arial"/>
                <a:sym typeface="Arial"/>
              </a:rPr>
              <a:t>Menon, S. (2023). Amazon consumer Behaviour Dataset [Dataset]. Kaggle. </a:t>
            </a:r>
            <a:r>
              <a:rPr lang="en" sz="1400" u="sng">
                <a:solidFill>
                  <a:schemeClr val="hlink"/>
                </a:solidFill>
                <a:latin typeface="Arial"/>
                <a:ea typeface="Arial"/>
                <a:cs typeface="Arial"/>
                <a:sym typeface="Arial"/>
                <a:hlinkClick r:id="rId3"/>
              </a:rPr>
              <a:t>https://www.kaggle.com/datasets/swathiunnikrishnan/amazon-consumer-behaviour-dataset/data</a:t>
            </a:r>
            <a:r>
              <a:rPr lang="en" sz="1400">
                <a:latin typeface="Arial"/>
                <a:ea typeface="Arial"/>
                <a:cs typeface="Arial"/>
                <a:sym typeface="Arial"/>
              </a:rPr>
              <a:t>. </a:t>
            </a:r>
            <a:endParaRPr sz="1400">
              <a:latin typeface="Arial"/>
              <a:ea typeface="Arial"/>
              <a:cs typeface="Arial"/>
              <a:sym typeface="Arial"/>
            </a:endParaRPr>
          </a:p>
          <a:p>
            <a:pPr indent="0" lvl="0" marL="0" rtl="0" algn="l">
              <a:spcBef>
                <a:spcPts val="1200"/>
              </a:spcBef>
              <a:spcAft>
                <a:spcPts val="1200"/>
              </a:spcAft>
              <a:buNone/>
            </a:pPr>
            <a:r>
              <a:t/>
            </a:r>
            <a:endParaRPr sz="14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220"/>
              <a:t>How do different age groups’ purchasing frequency on Amazon compare?</a:t>
            </a:r>
            <a:endParaRPr b="1" sz="3220"/>
          </a:p>
        </p:txBody>
      </p:sp>
      <p:pic>
        <p:nvPicPr>
          <p:cNvPr id="147" name="Google Shape;147;p15"/>
          <p:cNvPicPr preferRelativeResize="0"/>
          <p:nvPr/>
        </p:nvPicPr>
        <p:blipFill>
          <a:blip r:embed="rId3">
            <a:alphaModFix/>
          </a:blip>
          <a:stretch>
            <a:fillRect/>
          </a:stretch>
        </p:blipFill>
        <p:spPr>
          <a:xfrm>
            <a:off x="2990751" y="2051550"/>
            <a:ext cx="2847825" cy="2847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6"/>
          <p:cNvPicPr preferRelativeResize="0"/>
          <p:nvPr/>
        </p:nvPicPr>
        <p:blipFill>
          <a:blip r:embed="rId3">
            <a:alphaModFix/>
          </a:blip>
          <a:stretch>
            <a:fillRect/>
          </a:stretch>
        </p:blipFill>
        <p:spPr>
          <a:xfrm>
            <a:off x="1457000" y="152400"/>
            <a:ext cx="6901551"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17"/>
          <p:cNvPicPr preferRelativeResize="0"/>
          <p:nvPr/>
        </p:nvPicPr>
        <p:blipFill>
          <a:blip r:embed="rId3">
            <a:alphaModFix/>
          </a:blip>
          <a:stretch>
            <a:fillRect/>
          </a:stretch>
        </p:blipFill>
        <p:spPr>
          <a:xfrm>
            <a:off x="1160875" y="374275"/>
            <a:ext cx="6960674" cy="4484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 Group Purchasing Frequency Conclusions</a:t>
            </a:r>
            <a:endParaRPr/>
          </a:p>
        </p:txBody>
      </p:sp>
      <p:sp>
        <p:nvSpPr>
          <p:cNvPr id="163" name="Google Shape;163;p18"/>
          <p:cNvSpPr txBox="1"/>
          <p:nvPr>
            <p:ph idx="1" type="body"/>
          </p:nvPr>
        </p:nvSpPr>
        <p:spPr>
          <a:xfrm>
            <a:off x="408750" y="1414775"/>
            <a:ext cx="8326500" cy="32583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Majority of people in the sample purchase something on Amazon once a month</a:t>
            </a:r>
            <a:endParaRPr sz="2400"/>
          </a:p>
          <a:p>
            <a:pPr indent="0" lvl="0" marL="457200" rtl="0" algn="l">
              <a:spcBef>
                <a:spcPts val="1200"/>
              </a:spcBef>
              <a:spcAft>
                <a:spcPts val="0"/>
              </a:spcAft>
              <a:buNone/>
            </a:pPr>
            <a:r>
              <a:t/>
            </a:r>
            <a:endParaRPr sz="2400"/>
          </a:p>
          <a:p>
            <a:pPr indent="-381000" lvl="0" marL="457200" rtl="0" algn="l">
              <a:spcBef>
                <a:spcPts val="1200"/>
              </a:spcBef>
              <a:spcAft>
                <a:spcPts val="0"/>
              </a:spcAft>
              <a:buSzPts val="2400"/>
              <a:buChar char="●"/>
            </a:pPr>
            <a:r>
              <a:rPr lang="en" sz="2400"/>
              <a:t>18-34 year olds purchase most frequently on Amazon</a:t>
            </a:r>
            <a:endParaRPr sz="2400"/>
          </a:p>
          <a:p>
            <a:pPr indent="0" lvl="0" marL="457200" rtl="0" algn="l">
              <a:spcBef>
                <a:spcPts val="1200"/>
              </a:spcBef>
              <a:spcAft>
                <a:spcPts val="0"/>
              </a:spcAft>
              <a:buNone/>
            </a:pPr>
            <a:r>
              <a:t/>
            </a:r>
            <a:endParaRPr sz="2400"/>
          </a:p>
          <a:p>
            <a:pPr indent="-381000" lvl="0" marL="457200" rtl="0" algn="l">
              <a:spcBef>
                <a:spcPts val="1200"/>
              </a:spcBef>
              <a:spcAft>
                <a:spcPts val="0"/>
              </a:spcAft>
              <a:buSzPts val="2400"/>
              <a:buChar char="●"/>
            </a:pPr>
            <a:r>
              <a:rPr lang="en" sz="2400"/>
              <a:t>The purchasing behaviors of 18-24 year olds and 35-44 year olds vary the most</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176595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Which customers leave reviews?</a:t>
            </a:r>
            <a:endParaRPr b="1"/>
          </a:p>
        </p:txBody>
      </p:sp>
      <p:sp>
        <p:nvSpPr>
          <p:cNvPr id="169" name="Google Shape;169;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0" name="Google Shape;170;p19"/>
          <p:cNvPicPr preferRelativeResize="0"/>
          <p:nvPr/>
        </p:nvPicPr>
        <p:blipFill>
          <a:blip r:embed="rId3">
            <a:alphaModFix/>
          </a:blip>
          <a:stretch>
            <a:fillRect/>
          </a:stretch>
        </p:blipFill>
        <p:spPr>
          <a:xfrm>
            <a:off x="856025" y="1079650"/>
            <a:ext cx="7431951" cy="3887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76" name="Google Shape;176;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7" name="Google Shape;177;p20"/>
          <p:cNvPicPr preferRelativeResize="0"/>
          <p:nvPr/>
        </p:nvPicPr>
        <p:blipFill>
          <a:blip r:embed="rId3">
            <a:alphaModFix/>
          </a:blip>
          <a:stretch>
            <a:fillRect/>
          </a:stretch>
        </p:blipFill>
        <p:spPr>
          <a:xfrm>
            <a:off x="99425" y="656600"/>
            <a:ext cx="4381116" cy="3751950"/>
          </a:xfrm>
          <a:prstGeom prst="rect">
            <a:avLst/>
          </a:prstGeom>
          <a:noFill/>
          <a:ln>
            <a:noFill/>
          </a:ln>
        </p:spPr>
      </p:pic>
      <p:pic>
        <p:nvPicPr>
          <p:cNvPr id="178" name="Google Shape;178;p20"/>
          <p:cNvPicPr preferRelativeResize="0"/>
          <p:nvPr/>
        </p:nvPicPr>
        <p:blipFill>
          <a:blip r:embed="rId4">
            <a:alphaModFix/>
          </a:blip>
          <a:stretch>
            <a:fillRect/>
          </a:stretch>
        </p:blipFill>
        <p:spPr>
          <a:xfrm>
            <a:off x="4572000" y="656600"/>
            <a:ext cx="4472574" cy="3751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84" name="Google Shape;184;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1"/>
          <p:cNvPicPr preferRelativeResize="0"/>
          <p:nvPr/>
        </p:nvPicPr>
        <p:blipFill>
          <a:blip r:embed="rId3">
            <a:alphaModFix/>
          </a:blip>
          <a:stretch>
            <a:fillRect/>
          </a:stretch>
        </p:blipFill>
        <p:spPr>
          <a:xfrm>
            <a:off x="1852613" y="71438"/>
            <a:ext cx="5438775" cy="5000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